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34"/>
  </p:notesMasterIdLst>
  <p:sldIdLst>
    <p:sldId id="267" r:id="rId2"/>
    <p:sldId id="256" r:id="rId3"/>
    <p:sldId id="257" r:id="rId4"/>
    <p:sldId id="258" r:id="rId5"/>
    <p:sldId id="259" r:id="rId6"/>
    <p:sldId id="268" r:id="rId7"/>
    <p:sldId id="275" r:id="rId8"/>
    <p:sldId id="269" r:id="rId9"/>
    <p:sldId id="260" r:id="rId10"/>
    <p:sldId id="262" r:id="rId11"/>
    <p:sldId id="282" r:id="rId12"/>
    <p:sldId id="287" r:id="rId13"/>
    <p:sldId id="276" r:id="rId14"/>
    <p:sldId id="278" r:id="rId15"/>
    <p:sldId id="288" r:id="rId16"/>
    <p:sldId id="289" r:id="rId17"/>
    <p:sldId id="290" r:id="rId18"/>
    <p:sldId id="291" r:id="rId19"/>
    <p:sldId id="277" r:id="rId20"/>
    <p:sldId id="283" r:id="rId21"/>
    <p:sldId id="284" r:id="rId22"/>
    <p:sldId id="270" r:id="rId23"/>
    <p:sldId id="292" r:id="rId24"/>
    <p:sldId id="279" r:id="rId25"/>
    <p:sldId id="286" r:id="rId26"/>
    <p:sldId id="281" r:id="rId27"/>
    <p:sldId id="285" r:id="rId28"/>
    <p:sldId id="280" r:id="rId29"/>
    <p:sldId id="263" r:id="rId30"/>
    <p:sldId id="265" r:id="rId31"/>
    <p:sldId id="271" r:id="rId32"/>
    <p:sldId id="27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C265904-2503-453E-B2A2-7EC9C8510579}">
          <p14:sldIdLst>
            <p14:sldId id="267"/>
            <p14:sldId id="256"/>
            <p14:sldId id="257"/>
            <p14:sldId id="258"/>
            <p14:sldId id="259"/>
            <p14:sldId id="268"/>
            <p14:sldId id="275"/>
            <p14:sldId id="269"/>
            <p14:sldId id="260"/>
            <p14:sldId id="262"/>
            <p14:sldId id="282"/>
            <p14:sldId id="287"/>
            <p14:sldId id="276"/>
            <p14:sldId id="278"/>
            <p14:sldId id="288"/>
            <p14:sldId id="289"/>
            <p14:sldId id="290"/>
            <p14:sldId id="291"/>
            <p14:sldId id="277"/>
            <p14:sldId id="283"/>
            <p14:sldId id="284"/>
            <p14:sldId id="270"/>
            <p14:sldId id="292"/>
            <p14:sldId id="279"/>
            <p14:sldId id="286"/>
            <p14:sldId id="281"/>
            <p14:sldId id="285"/>
          </p14:sldIdLst>
        </p14:section>
        <p14:section name="Untitled Section" id="{055FFA16-EA33-4E7D-AC6F-427FF6190347}">
          <p14:sldIdLst>
            <p14:sldId id="280"/>
            <p14:sldId id="263"/>
            <p14:sldId id="265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3940" userDrawn="1">
          <p15:clr>
            <a:srgbClr val="A4A3A4"/>
          </p15:clr>
        </p15:guide>
        <p15:guide id="4" pos="40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sum Jubayel" initials="MJ" lastIdx="1" clrIdx="0">
    <p:extLst>
      <p:ext uri="{19B8F6BF-5375-455C-9EA6-DF929625EA0E}">
        <p15:presenceInfo xmlns:p15="http://schemas.microsoft.com/office/powerpoint/2012/main" userId="4c9f50ba72447cd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2" autoAdjust="0"/>
    <p:restoredTop sz="94660"/>
  </p:normalViewPr>
  <p:slideViewPr>
    <p:cSldViewPr snapToGrid="0">
      <p:cViewPr varScale="1">
        <p:scale>
          <a:sx n="85" d="100"/>
          <a:sy n="85" d="100"/>
        </p:scale>
        <p:origin x="90" y="132"/>
      </p:cViewPr>
      <p:guideLst>
        <p:guide pos="3840"/>
        <p:guide orient="horz" pos="2160"/>
        <p:guide pos="3940"/>
        <p:guide pos="40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 Found with 10-fold cross validationound with 10-fold cross validation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Naïve Bayes </c:v>
                </c:pt>
                <c:pt idx="1">
                  <c:v>SVM </c:v>
                </c:pt>
                <c:pt idx="2">
                  <c:v>J48 decision tree</c:v>
                </c:pt>
                <c:pt idx="3">
                  <c:v>CART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0.79310000000000003</c:v>
                </c:pt>
                <c:pt idx="1">
                  <c:v>0.78620000000000001</c:v>
                </c:pt>
                <c:pt idx="2">
                  <c:v>0.83910000000000018</c:v>
                </c:pt>
                <c:pt idx="3">
                  <c:v>0.7954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Accuracy found with Percentage Split Method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2.5462962962962972E-2"/>
                  <c:y val="9.126984126984126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Naïve Bayes </c:v>
                </c:pt>
                <c:pt idx="1">
                  <c:v>SVM </c:v>
                </c:pt>
                <c:pt idx="2">
                  <c:v>J48 decision tree</c:v>
                </c:pt>
                <c:pt idx="3">
                  <c:v>CART</c:v>
                </c:pt>
              </c:strCache>
            </c:strRef>
          </c:cat>
          <c:val>
            <c:numRef>
              <c:f>Sheet1!$C$2:$C$5</c:f>
              <c:numCache>
                <c:formatCode>0.00%</c:formatCode>
                <c:ptCount val="4"/>
                <c:pt idx="0">
                  <c:v>0.79310000000000003</c:v>
                </c:pt>
                <c:pt idx="1">
                  <c:v>0.77010000000000012</c:v>
                </c:pt>
                <c:pt idx="2">
                  <c:v>0.80459999999999998</c:v>
                </c:pt>
                <c:pt idx="3">
                  <c:v>0.78159999999999996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248222288"/>
        <c:axId val="248221112"/>
        <c:axId val="0"/>
      </c:bar3DChart>
      <c:catAx>
        <c:axId val="24822228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8221112"/>
        <c:crosses val="autoZero"/>
        <c:auto val="1"/>
        <c:lblAlgn val="ctr"/>
        <c:lblOffset val="100"/>
        <c:noMultiLvlLbl val="0"/>
      </c:catAx>
      <c:valAx>
        <c:axId val="248221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8222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1AA6E-FE20-449A-9BB1-237BD948BE2E}" type="datetimeFigureOut">
              <a:rPr lang="en-US" smtClean="0"/>
              <a:pPr/>
              <a:t>4/30/2019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4F663-3A3A-4BEA-A2A5-C3BB932AA7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970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1E0EE-0045-48B5-9915-60FD38A9E74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91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4F663-3A3A-4BEA-A2A5-C3BB932AA7E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563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22CDE-3E4A-4906-ABB4-33B4AC41BBB4}" type="datetimeFigureOut">
              <a:rPr lang="en-US" smtClean="0"/>
              <a:pPr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72BEB-1F78-47B9-8AFE-DC8AF6E5A1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985900"/>
      </p:ext>
    </p:extLst>
  </p:cSld>
  <p:clrMapOvr>
    <a:masterClrMapping/>
  </p:clrMapOvr>
  <p:transition spd="slow" advClick="0">
    <p:pull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22CDE-3E4A-4906-ABB4-33B4AC41BBB4}" type="datetimeFigureOut">
              <a:rPr lang="en-US" smtClean="0"/>
              <a:pPr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72BEB-1F78-47B9-8AFE-DC8AF6E5A1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339108"/>
      </p:ext>
    </p:extLst>
  </p:cSld>
  <p:clrMapOvr>
    <a:masterClrMapping/>
  </p:clrMapOvr>
  <p:transition spd="slow" advClick="0">
    <p:pull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22CDE-3E4A-4906-ABB4-33B4AC41BBB4}" type="datetimeFigureOut">
              <a:rPr lang="en-US" smtClean="0"/>
              <a:pPr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72BEB-1F78-47B9-8AFE-DC8AF6E5A1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22228"/>
      </p:ext>
    </p:extLst>
  </p:cSld>
  <p:clrMapOvr>
    <a:masterClrMapping/>
  </p:clrMapOvr>
  <p:transition spd="slow" advClick="0">
    <p:pull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22CDE-3E4A-4906-ABB4-33B4AC41BBB4}" type="datetimeFigureOut">
              <a:rPr lang="en-US" smtClean="0"/>
              <a:pPr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72BEB-1F78-47B9-8AFE-DC8AF6E5A1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341164"/>
      </p:ext>
    </p:extLst>
  </p:cSld>
  <p:clrMapOvr>
    <a:masterClrMapping/>
  </p:clrMapOvr>
  <p:transition spd="slow" advClick="0">
    <p:pull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22CDE-3E4A-4906-ABB4-33B4AC41BBB4}" type="datetimeFigureOut">
              <a:rPr lang="en-US" smtClean="0"/>
              <a:pPr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72BEB-1F78-47B9-8AFE-DC8AF6E5A1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420749"/>
      </p:ext>
    </p:extLst>
  </p:cSld>
  <p:clrMapOvr>
    <a:masterClrMapping/>
  </p:clrMapOvr>
  <p:transition spd="slow" advClick="0">
    <p:pull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22CDE-3E4A-4906-ABB4-33B4AC41BBB4}" type="datetimeFigureOut">
              <a:rPr lang="en-US" smtClean="0"/>
              <a:pPr/>
              <a:t>4/30/2019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72BEB-1F78-47B9-8AFE-DC8AF6E5A1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04153"/>
      </p:ext>
    </p:extLst>
  </p:cSld>
  <p:clrMapOvr>
    <a:masterClrMapping/>
  </p:clrMapOvr>
  <p:transition spd="slow" advClick="0">
    <p:pull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22CDE-3E4A-4906-ABB4-33B4AC41BBB4}" type="datetimeFigureOut">
              <a:rPr lang="en-US" smtClean="0"/>
              <a:pPr/>
              <a:t>4/30/2019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72BEB-1F78-47B9-8AFE-DC8AF6E5A1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558959"/>
      </p:ext>
    </p:extLst>
  </p:cSld>
  <p:clrMapOvr>
    <a:masterClrMapping/>
  </p:clrMapOvr>
  <p:transition spd="slow" advClick="0">
    <p:pull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22CDE-3E4A-4906-ABB4-33B4AC41BBB4}" type="datetimeFigureOut">
              <a:rPr lang="en-US" smtClean="0"/>
              <a:pPr/>
              <a:t>4/30/2019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72BEB-1F78-47B9-8AFE-DC8AF6E5A1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609099"/>
      </p:ext>
    </p:extLst>
  </p:cSld>
  <p:clrMapOvr>
    <a:masterClrMapping/>
  </p:clrMapOvr>
  <p:transition spd="slow" advClick="0">
    <p:pull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22CDE-3E4A-4906-ABB4-33B4AC41BBB4}" type="datetimeFigureOut">
              <a:rPr lang="en-US" smtClean="0"/>
              <a:pPr/>
              <a:t>4/30/2019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72BEB-1F78-47B9-8AFE-DC8AF6E5A1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2883"/>
      </p:ext>
    </p:extLst>
  </p:cSld>
  <p:clrMapOvr>
    <a:masterClrMapping/>
  </p:clrMapOvr>
  <p:transition spd="slow" advClick="0">
    <p:pull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22CDE-3E4A-4906-ABB4-33B4AC41BBB4}" type="datetimeFigureOut">
              <a:rPr lang="en-US" smtClean="0"/>
              <a:pPr/>
              <a:t>4/30/2019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72BEB-1F78-47B9-8AFE-DC8AF6E5A1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76551"/>
      </p:ext>
    </p:extLst>
  </p:cSld>
  <p:clrMapOvr>
    <a:masterClrMapping/>
  </p:clrMapOvr>
  <p:transition spd="slow" advClick="0">
    <p:pull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22CDE-3E4A-4906-ABB4-33B4AC41BBB4}" type="datetimeFigureOut">
              <a:rPr lang="en-US" smtClean="0"/>
              <a:pPr/>
              <a:t>4/30/2019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72BEB-1F78-47B9-8AFE-DC8AF6E5A1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749447"/>
      </p:ext>
    </p:extLst>
  </p:cSld>
  <p:clrMapOvr>
    <a:masterClrMapping/>
  </p:clrMapOvr>
  <p:transition spd="slow" advClick="0">
    <p:pull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22CDE-3E4A-4906-ABB4-33B4AC41BBB4}" type="datetimeFigureOut">
              <a:rPr lang="en-US" smtClean="0"/>
              <a:pPr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672BEB-1F78-47B9-8AFE-DC8AF6E5A1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834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>
    <p:pull dir="d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hibi.nih.gov/health-topics/stroke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>
            <a:spLocks/>
          </p:cNvSpPr>
          <p:nvPr/>
        </p:nvSpPr>
        <p:spPr>
          <a:xfrm>
            <a:off x="2541514" y="2571690"/>
            <a:ext cx="6914891" cy="1209108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 PREDICTION OF STROKE FROM THE RISK FACTORS USING DATA MINING TECHNIQUES </a:t>
            </a:r>
          </a:p>
        </p:txBody>
      </p:sp>
      <p:pic>
        <p:nvPicPr>
          <p:cNvPr id="3" name="Picture 2" descr="C:\Users\Shuvo\Desktop\1280px-MU_Logo.svg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812" y="613032"/>
            <a:ext cx="8068293" cy="195865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6480124" y="4176348"/>
            <a:ext cx="4132336" cy="128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Asima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Akter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Chowdhury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ID: 151-115-082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660275" y="4176348"/>
            <a:ext cx="4132336" cy="128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Masum Mohammad Jubayel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ID: 151-115-105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95523" y="5065248"/>
            <a:ext cx="4481689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Supervisor</a:t>
            </a:r>
          </a:p>
          <a:p>
            <a:pPr algn="ctr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Rahatara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Ferdousi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Lecturer</a:t>
            </a:r>
          </a:p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CSE</a:t>
            </a:r>
          </a:p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Metropolitan University </a:t>
            </a:r>
          </a:p>
        </p:txBody>
      </p:sp>
    </p:spTree>
    <p:extLst>
      <p:ext uri="{BB962C8B-B14F-4D97-AF65-F5344CB8AC3E}">
        <p14:creationId xmlns:p14="http://schemas.microsoft.com/office/powerpoint/2010/main" val="742487367"/>
      </p:ext>
    </p:extLst>
  </p:cSld>
  <p:clrMapOvr>
    <a:masterClrMapping/>
  </p:clrMapOvr>
  <p:transition spd="slow" advClick="0" advTm="1798">
    <p:pull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4013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900" y="1040131"/>
            <a:ext cx="10515600" cy="4351338"/>
          </a:xfrm>
        </p:spPr>
        <p:txBody>
          <a:bodyPr/>
          <a:lstStyle/>
          <a:p>
            <a:r>
              <a:rPr lang="en-US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The results are retrieved using the data mining tool </a:t>
            </a:r>
            <a:r>
              <a:rPr lang="en-US" sz="2000" dirty="0" err="1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Weka</a:t>
            </a:r>
            <a:r>
              <a:rPr lang="en-US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(3.8) and evaluated with 10-fold Cross validation and Percentage Split method.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table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032724" y="150734"/>
            <a:ext cx="870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4129541723"/>
              </p:ext>
            </p:extLst>
          </p:nvPr>
        </p:nvGraphicFramePr>
        <p:xfrm>
          <a:off x="1767840" y="2270760"/>
          <a:ext cx="8412480" cy="3566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41582158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implement Using Python 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613" y="1690688"/>
            <a:ext cx="5728773" cy="4202112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14" y="1690688"/>
            <a:ext cx="5980119" cy="4351338"/>
          </a:xfrm>
        </p:spPr>
      </p:pic>
      <p:sp>
        <p:nvSpPr>
          <p:cNvPr id="3" name="Rectangle 2"/>
          <p:cNvSpPr/>
          <p:nvPr/>
        </p:nvSpPr>
        <p:spPr>
          <a:xfrm>
            <a:off x="11188010" y="191748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8135665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implement Using Python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44" y="1858676"/>
            <a:ext cx="5849956" cy="420060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1" y="1858676"/>
            <a:ext cx="5618602" cy="42006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148652" y="197137"/>
            <a:ext cx="977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8767163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927549" y="180459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7"/>
            <a:ext cx="10718494" cy="4544859"/>
          </a:xfrm>
        </p:spPr>
      </p:pic>
    </p:spTree>
    <p:extLst>
      <p:ext uri="{BB962C8B-B14F-4D97-AF65-F5344CB8AC3E}">
        <p14:creationId xmlns:p14="http://schemas.microsoft.com/office/powerpoint/2010/main" val="275879738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4235"/>
            <a:ext cx="10515600" cy="1266941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Manual Analysis of the Dataset using 10 samples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29093"/>
            <a:ext cx="5221077" cy="220901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20327"/>
            <a:ext cx="5812470" cy="480335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180890" y="264068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217441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Manual Analysis of the Dataset using 10 samples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30" y="1690688"/>
            <a:ext cx="4899029" cy="387283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366" y="1690688"/>
            <a:ext cx="5819641" cy="487423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153528" y="365125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148614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Manual Analysis of the Dataset using 10 samples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86" y="1690688"/>
            <a:ext cx="5081704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07" y="1690688"/>
            <a:ext cx="5153597" cy="446928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217027" y="365125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604317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Manual Analysis of the Dataset using 10 samples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97" y="1872076"/>
            <a:ext cx="5417921" cy="467156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121" y="1643476"/>
            <a:ext cx="5481764" cy="46715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214757" y="275356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688944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Manual Analysis of the Dataset using 10 samples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1129339" y="180459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511" y="1875354"/>
            <a:ext cx="3111215" cy="4351338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7" r="-1"/>
          <a:stretch/>
        </p:blipFill>
        <p:spPr>
          <a:xfrm rot="16200000">
            <a:off x="1783605" y="479677"/>
            <a:ext cx="40666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6423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0460"/>
            <a:ext cx="10080224" cy="1251734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Equations for Decision Tree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36018"/>
                <a:ext cx="10515600" cy="180157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solidFill>
                      <a:schemeClr val="accent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Information Gain </a:t>
                </a:r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chemeClr val="accent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Info(S) =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  <m:e>
                        <m:r>
                          <m:rPr>
                            <m:nor/>
                          </m:rPr>
                          <a:rPr lang="en-US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i="1" baseline="-2500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</a:rPr>
                          <m:t>Log</m:t>
                        </m:r>
                        <m:r>
                          <m:rPr>
                            <m:nor/>
                          </m:rPr>
                          <a:rPr lang="en-US" i="1" baseline="-2500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</a:rPr>
                          <m:t>Pi</m:t>
                        </m:r>
                        <m:r>
                          <m:rPr>
                            <m:nor/>
                          </m:rPr>
                          <a:rPr lang="en-US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</a:rPr>
                          <m:t> </m:t>
                        </m:r>
                      </m:e>
                    </m:nary>
                  </m:oMath>
                </a14:m>
                <a:endParaRPr lang="en-US" dirty="0" smtClean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000" dirty="0" smtClean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17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Pi is the probability that an attribute tuple S belongs to class Ci</a:t>
                </a:r>
                <a:r>
                  <a:rPr lang="en-US" sz="1700" dirty="0">
                    <a:solidFill>
                      <a:schemeClr val="accent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36018"/>
                <a:ext cx="10515600" cy="1801571"/>
              </a:xfrm>
              <a:blipFill rotWithShape="0">
                <a:blip r:embed="rId2"/>
                <a:stretch>
                  <a:fillRect l="-1217" t="-5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918424" y="180459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57033" y="3520229"/>
                <a:ext cx="11099800" cy="32165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600" dirty="0" err="1" smtClean="0">
                    <a:solidFill>
                      <a:schemeClr val="accent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Info</a:t>
                </a:r>
                <a:r>
                  <a:rPr lang="en-US" sz="2600" baseline="-25000" dirty="0" err="1" smtClean="0">
                    <a:solidFill>
                      <a:schemeClr val="accent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2600" dirty="0" smtClean="0">
                    <a:solidFill>
                      <a:schemeClr val="accent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(S)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grow m:val="on"/>
                        <m:ctrlPr>
                          <a:rPr lang="en-US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Sj</m:t>
                                </m:r>
                                <m:r>
                                  <a:rPr lang="en-US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num>
                              <m:den>
                                <m:r>
                                  <a:rPr lang="en-US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  <m:r>
                                  <a:rPr lang="en-US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∗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Info</m:t>
                            </m:r>
                            <m:r>
                              <a:rPr lang="en-US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Sj</m:t>
                            </m:r>
                            <m:r>
                              <a:rPr lang="en-US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 </m:t>
                            </m:r>
                          </m:e>
                        </m:d>
                      </m:e>
                    </m:nary>
                    <m:r>
                      <a:rPr lang="en-US" b="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b="0" dirty="0" smtClean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600" dirty="0" smtClean="0">
                    <a:solidFill>
                      <a:schemeClr val="accent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Gain </a:t>
                </a:r>
                <a:r>
                  <a:rPr lang="en-US" sz="2600" dirty="0">
                    <a:solidFill>
                      <a:schemeClr val="accent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 = Info(S) - </a:t>
                </a:r>
                <a:r>
                  <a:rPr lang="en-US" sz="2600" dirty="0" err="1" smtClean="0">
                    <a:solidFill>
                      <a:schemeClr val="accent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Info</a:t>
                </a:r>
                <a:r>
                  <a:rPr lang="en-US" sz="2600" baseline="-25000" dirty="0" err="1" smtClean="0">
                    <a:solidFill>
                      <a:schemeClr val="accent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2600" dirty="0" smtClean="0">
                    <a:solidFill>
                      <a:schemeClr val="accent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(S)</a:t>
                </a: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endParaRPr lang="en-US" sz="1000" dirty="0" smtClean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Where, Info(S) is the required information for identifying the class label within S attribute tuple,  Info </a:t>
                </a:r>
                <a:r>
                  <a:rPr lang="en-US" sz="16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(S) is expected information,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Sj</m:t>
                        </m:r>
                        <m:r>
                          <a:rPr lang="en-US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weight of the </a:t>
                </a:r>
                <a:r>
                  <a:rPr lang="en-US" sz="16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sz="1600" baseline="30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partition and </a:t>
                </a:r>
                <a:r>
                  <a:rPr lang="en-US" sz="16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an incremental number .Here,  attribute A will be selected within the highest range of value of Gain (A)  as the splitting attribute.</a:t>
                </a: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endParaRPr lang="en-US" sz="2600" dirty="0">
                  <a:solidFill>
                    <a:schemeClr val="accent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033" y="3520229"/>
                <a:ext cx="11099800" cy="3216586"/>
              </a:xfrm>
              <a:prstGeom prst="rect">
                <a:avLst/>
              </a:prstGeom>
              <a:blipFill rotWithShape="0">
                <a:blip r:embed="rId3"/>
                <a:stretch>
                  <a:fillRect l="-329" r="-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9590430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9680" y="101600"/>
            <a:ext cx="9144000" cy="956310"/>
          </a:xfrm>
        </p:spPr>
        <p:txBody>
          <a:bodyPr/>
          <a:lstStyle/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Content </a:t>
            </a:r>
            <a:endParaRPr lang="en-US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6400" y="1057910"/>
            <a:ext cx="5753100" cy="5647690"/>
          </a:xfrm>
        </p:spPr>
        <p:txBody>
          <a:bodyPr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 &amp; Contribution </a:t>
            </a:r>
            <a:endParaRPr lang="en-US" sz="2000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details table </a:t>
            </a:r>
            <a:endParaRPr lang="en-US" sz="2000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Questionnaire form of risk prediction of Stroke</a:t>
            </a:r>
            <a:endParaRPr lang="en-US" sz="2000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 chart of Methodology </a:t>
            </a:r>
            <a:endParaRPr lang="en-US" sz="2000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 Using Python </a:t>
            </a:r>
            <a:endParaRPr lang="en-US" sz="2000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</a:t>
            </a:r>
            <a:endParaRPr lang="en-US" sz="2000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Equations for Decision Tree</a:t>
            </a:r>
            <a:endParaRPr lang="en-US" sz="25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25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616700" y="1057910"/>
            <a:ext cx="5753100" cy="56476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Manual Analysis of the Dataset using 10 samples</a:t>
            </a:r>
            <a:endParaRPr lang="en-US" sz="2000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Tool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of predicted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Stroke 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of predicted result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Non-stroke 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</a:t>
            </a:r>
            <a:endParaRPr lang="en-US" sz="2000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 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&amp;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 </a:t>
            </a:r>
            <a:endParaRPr lang="en-US" sz="25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25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5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816046" y="88537"/>
            <a:ext cx="1097280" cy="3170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Page:1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401226"/>
      </p:ext>
    </p:extLst>
  </p:cSld>
  <p:clrMapOvr>
    <a:masterClrMapping/>
  </p:clrMapOvr>
  <p:transition spd="slow" advClick="0" advTm="273">
    <p:pull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Equations for Decision Tree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477348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Gini </a:t>
                </a:r>
                <a:r>
                  <a:rPr lang="en-US" dirty="0" smtClean="0">
                    <a:solidFill>
                      <a:schemeClr val="accent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Index</a:t>
                </a:r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chemeClr val="accent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Gini </a:t>
                </a:r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(S) = 1-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grow m:val="on"/>
                        <m:ctrlPr>
                          <a:rPr lang="en-US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𝑃𝑖</m:t>
                        </m:r>
                      </m:e>
                    </m:nary>
                  </m:oMath>
                </a14:m>
                <a:r>
                  <a:rPr lang="en-US" baseline="30000" dirty="0">
                    <a:solidFill>
                      <a:schemeClr val="accent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dirty="0" smtClean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Where, S is the sample, Pi is the probability that a tuple in S belongs to class Ci.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a binary split on attribute A partitions the sample or data S into S1 and S2. The Gini Index of S is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chemeClr val="accent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Gini </a:t>
                </a:r>
                <a:r>
                  <a:rPr lang="en-US" baseline="-25000" dirty="0" smtClean="0">
                    <a:solidFill>
                      <a:schemeClr val="accent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:r>
                  <a:rPr lang="en-US" dirty="0" smtClean="0">
                    <a:solidFill>
                      <a:schemeClr val="accent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(S</a:t>
                </a:r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1|</m:t>
                        </m:r>
                      </m:num>
                      <m:den>
                        <m:r>
                          <a:rPr lang="en-US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Gini(S1) +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2|</m:t>
                        </m:r>
                      </m:num>
                      <m:den>
                        <m:r>
                          <a:rPr lang="en-US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dirty="0" smtClean="0">
                    <a:solidFill>
                      <a:schemeClr val="accent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Gini (</a:t>
                </a:r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S2) </a:t>
                </a:r>
                <a:endParaRPr lang="en-US" dirty="0" smtClean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Finding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attribute with minimum Gini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index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chemeClr val="accent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Δ </a:t>
                </a:r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Gini (A)= Gini (S)- </a:t>
                </a:r>
                <a:r>
                  <a:rPr lang="en-US" dirty="0" smtClean="0">
                    <a:solidFill>
                      <a:schemeClr val="accent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Gini </a:t>
                </a:r>
                <a:r>
                  <a:rPr lang="en-US" baseline="-25000" dirty="0" smtClean="0">
                    <a:solidFill>
                      <a:schemeClr val="accent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:r>
                  <a:rPr lang="en-US" dirty="0" smtClean="0">
                    <a:solidFill>
                      <a:schemeClr val="accent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S) </a:t>
                </a:r>
                <a:endParaRPr lang="en-US" dirty="0" smtClean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Where, A is the attribute with the minimum value of Gini Index is chosen for splitting attribute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4773480"/>
              </a:xfrm>
              <a:blipFill rotWithShape="0">
                <a:blip r:embed="rId2"/>
                <a:stretch>
                  <a:fillRect l="-1128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961410" y="180459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548519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Equations for Decision Tree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solidFill>
                      <a:schemeClr val="accent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Gain Ratio</a:t>
                </a:r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914400" lvl="2" indent="0">
                  <a:buNone/>
                </a:pPr>
                <a:r>
                  <a:rPr lang="en-US" dirty="0" smtClean="0">
                    <a:solidFill>
                      <a:schemeClr val="accent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SplitInfo</a:t>
                </a:r>
                <a:r>
                  <a:rPr lang="en-US" baseline="-25000" dirty="0" err="1" smtClean="0">
                    <a:solidFill>
                      <a:schemeClr val="accent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dirty="0" smtClean="0">
                    <a:solidFill>
                      <a:schemeClr val="accent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(S</a:t>
                </a:r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grow m:val="on"/>
                        <m:ctrlPr>
                          <a:rPr lang="en-US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Sj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</m:d>
                          </m:den>
                        </m:f>
                      </m:e>
                    </m:nary>
                  </m:oMath>
                </a14:m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* log</a:t>
                </a:r>
                <a:r>
                  <a:rPr lang="en-US" baseline="-25000" dirty="0">
                    <a:solidFill>
                      <a:schemeClr val="accent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Sj</m:t>
                        </m:r>
                        <m:r>
                          <a:rPr lang="en-US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baseline="-25000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2" indent="0">
                  <a:buNone/>
                </a:pPr>
                <a:endParaRPr lang="en-US" dirty="0" smtClean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2" indent="0">
                  <a:buNone/>
                </a:pPr>
                <a:r>
                  <a:rPr lang="en-US" dirty="0" err="1" smtClean="0">
                    <a:solidFill>
                      <a:schemeClr val="accent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GainRatio</a:t>
                </a:r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𝐺𝑎𝑖𝑛</m:t>
                        </m:r>
                        <m:r>
                          <a:rPr lang="en-US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SplitInfo</m:t>
                        </m:r>
                        <m:r>
                          <m:rPr>
                            <m:sty m:val="p"/>
                          </m:rPr>
                          <a:rPr lang="en-US" baseline="-2500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2" indent="0">
                  <a:buNone/>
                </a:pPr>
                <a:endParaRPr lang="en-US" dirty="0" smtClean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sz="17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700">
                            <a:latin typeface="Cambria Math" panose="02040503050406030204" pitchFamily="18" charset="0"/>
                          </a:rPr>
                          <m:t>| </m:t>
                        </m:r>
                        <m:r>
                          <m:rPr>
                            <m:sty m:val="p"/>
                          </m:rPr>
                          <a:rPr lang="en-US" sz="1700">
                            <a:latin typeface="Cambria Math" panose="02040503050406030204" pitchFamily="18" charset="0"/>
                          </a:rPr>
                          <m:t>Sj</m:t>
                        </m:r>
                        <m:r>
                          <a:rPr lang="en-US" sz="170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1700">
                            <a:latin typeface="Cambria Math" panose="02040503050406030204" pitchFamily="18" charset="0"/>
                          </a:rPr>
                          <m:t>| </m:t>
                        </m:r>
                        <m:r>
                          <m:rPr>
                            <m:sty m:val="p"/>
                          </m:rPr>
                          <a:rPr lang="en-US" sz="170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sz="170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is weight of the </a:t>
                </a:r>
                <a:r>
                  <a:rPr lang="en-US" sz="17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 </a:t>
                </a:r>
                <a:r>
                  <a:rPr lang="en-US" sz="17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partition and the best attribute will be selected with the highest gain ratio.                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406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1023215" y="112991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147810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roposed Tool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68" y="1547468"/>
            <a:ext cx="6204814" cy="5086349"/>
          </a:xfrm>
        </p:spPr>
      </p:pic>
      <p:sp>
        <p:nvSpPr>
          <p:cNvPr id="3" name="Rectangle 2"/>
          <p:cNvSpPr/>
          <p:nvPr/>
        </p:nvSpPr>
        <p:spPr>
          <a:xfrm>
            <a:off x="10929713" y="365125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235" y="1547468"/>
            <a:ext cx="5488897" cy="50863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57848944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58875"/>
          </a:xfrm>
        </p:spPr>
        <p:txBody>
          <a:bodyPr/>
          <a:lstStyle/>
          <a:p>
            <a:pPr algn="ctr"/>
            <a:r>
              <a:rPr lang="en-US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Logical Conditions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823" y="1524000"/>
            <a:ext cx="8852770" cy="4652963"/>
          </a:xfrm>
        </p:spPr>
      </p:pic>
      <p:sp>
        <p:nvSpPr>
          <p:cNvPr id="3" name="Rectangle 2"/>
          <p:cNvSpPr/>
          <p:nvPr/>
        </p:nvSpPr>
        <p:spPr>
          <a:xfrm>
            <a:off x="11158313" y="180459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635941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Demo of predicted result</a:t>
            </a:r>
            <a:b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Stroke 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058124" y="180459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03" y="1825625"/>
            <a:ext cx="10087193" cy="4351338"/>
          </a:xfrm>
        </p:spPr>
      </p:pic>
    </p:spTree>
    <p:extLst>
      <p:ext uri="{BB962C8B-B14F-4D97-AF65-F5344CB8AC3E}">
        <p14:creationId xmlns:p14="http://schemas.microsoft.com/office/powerpoint/2010/main" val="24454559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Demo of predicted result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Stroke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8" y="1690688"/>
            <a:ext cx="3516126" cy="377367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999" y="1690688"/>
            <a:ext cx="3897556" cy="37736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436" y="1690688"/>
            <a:ext cx="3516126" cy="377367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034811" y="365125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2199625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Demo of predicted result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Non-stroke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918424" y="365125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20" y="1825625"/>
            <a:ext cx="9981281" cy="4351338"/>
          </a:xfrm>
        </p:spPr>
      </p:pic>
    </p:spTree>
    <p:extLst>
      <p:ext uri="{BB962C8B-B14F-4D97-AF65-F5344CB8AC3E}">
        <p14:creationId xmlns:p14="http://schemas.microsoft.com/office/powerpoint/2010/main" val="2125726467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Collecting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Communicate with the Patient and Doctor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medical terms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Simplifying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questionnaire form</a:t>
            </a:r>
          </a:p>
        </p:txBody>
      </p:sp>
      <p:sp>
        <p:nvSpPr>
          <p:cNvPr id="4" name="Rectangle 3"/>
          <p:cNvSpPr/>
          <p:nvPr/>
        </p:nvSpPr>
        <p:spPr>
          <a:xfrm>
            <a:off x="10918424" y="365125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595612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Limitation 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200" y="1964267"/>
            <a:ext cx="8696611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Collected only from the few hospitals in Sylhet.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is not deployed.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011557" y="264067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005370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&amp; Future Scope</a:t>
            </a:r>
            <a:endParaRPr lang="en-US" sz="60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1.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 analysis of the relevant dataset to obtain the prediction method of best </a:t>
            </a:r>
            <a:r>
              <a:rPr lang="en-GB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accuracy a reliable prediction tool is required.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scope: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21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1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Deploying a website or mobile apps developed using 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method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mass 		people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considered as the future scope of this work.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	</a:t>
            </a:r>
            <a:r>
              <a:rPr lang="en-US" sz="21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1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egularly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updated data from the user in the system will enrich the 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dataset.</a:t>
            </a:r>
          </a:p>
          <a:p>
            <a:pPr marL="0" indent="0">
              <a:buNone/>
            </a:pP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1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1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nalysis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real system performance can also be 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conducted.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4" name="Rectangle 3"/>
          <p:cNvSpPr/>
          <p:nvPr/>
        </p:nvSpPr>
        <p:spPr>
          <a:xfrm>
            <a:off x="11118683" y="230188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264593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2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60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5770" y="1587818"/>
            <a:ext cx="10515600" cy="99028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Stroke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0" indent="0"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A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stroke occurs if the flow of oxygen-rich blood to a portion of the brain is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blocked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[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1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]</a:t>
            </a: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76870" y="2578100"/>
            <a:ext cx="9988030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mining for risk prediction model:</a:t>
            </a:r>
            <a:b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mining classification techniques like- NB, SVM, ANN, J48, RF, RT, LG are using 	for reliable risk prediction of disease due to having the capability of finding hidden of 	relevant data.</a:t>
            </a:r>
          </a:p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Role of risk factor of stroke for prediction: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The more risk factor a patient has, the more chances to have a stroke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[2]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65770" y="535060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Helvetica Neue"/>
              </a:rPr>
              <a:t>Risk factor can be controlled </a:t>
            </a:r>
            <a:r>
              <a:rPr lang="en-US" dirty="0" smtClean="0">
                <a:solidFill>
                  <a:srgbClr val="000000"/>
                </a:solidFill>
                <a:latin typeface="Helvetica Neue"/>
                <a:hlinkClick r:id="rId2"/>
              </a:rPr>
              <a:t>[3]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126035" y="262255"/>
            <a:ext cx="75533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Page: 2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410043"/>
      </p:ext>
    </p:extLst>
  </p:cSld>
  <p:clrMapOvr>
    <a:masterClrMapping/>
  </p:clrMapOvr>
  <p:transition spd="slow" advClick="0" advTm="396">
    <p:pull dir="d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 sz="60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[1] National Heart,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L. a. B. I.,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n.d.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National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Heart,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Lung, and Blood Institute. [Online] 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Available at: http://www.nhibi.nih.gov/health-topics/stroke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[Accessed 3 January 2019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Heart,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L. a. B. I.,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n.d.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National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Heart,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Lung, and Blood Institute. [Online] 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Available at: http://www.nhibi.nih.gov/health-topics/stroke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[Accessed 3 January 2019].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[3] </a:t>
            </a: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National Heart, L. a. B. I., </a:t>
            </a:r>
            <a:r>
              <a:rPr lang="en-US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n.d.</a:t>
            </a: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National Heart, Lung, and Blood Institute. [Online] 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Available at: http://www.nhibi.nih.gov/health-topics/stroke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[Accessed 3 January 2019].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766024" y="365125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106143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</a:t>
            </a:r>
            <a:r>
              <a:rPr lang="en-US" sz="7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!</a:t>
            </a:r>
            <a:endParaRPr lang="en-US" sz="7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20" y="2975610"/>
            <a:ext cx="4023360" cy="342519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918424" y="221734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892395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5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Query ? </a:t>
            </a:r>
            <a:endParaRPr lang="en-US" sz="85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778724" y="285234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695342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7160"/>
            <a:ext cx="10515600" cy="914400"/>
          </a:xfrm>
        </p:spPr>
        <p:txBody>
          <a:bodyPr>
            <a:normAutofit/>
          </a:bodyPr>
          <a:lstStyle/>
          <a:p>
            <a:pPr algn="ctr"/>
            <a:r>
              <a:rPr lang="en-US" sz="6000" b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  <a:endParaRPr lang="en-US" sz="60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3598124"/>
              </p:ext>
            </p:extLst>
          </p:nvPr>
        </p:nvGraphicFramePr>
        <p:xfrm>
          <a:off x="502920" y="1280160"/>
          <a:ext cx="11292839" cy="490347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246120"/>
                <a:gridCol w="2308860"/>
                <a:gridCol w="1885950"/>
                <a:gridCol w="2163405"/>
                <a:gridCol w="1688504"/>
              </a:tblGrid>
              <a:tr h="844855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 Name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 Name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Dataset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Used data</a:t>
                      </a:r>
                      <a:r>
                        <a:rPr lang="en-US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mining</a:t>
                      </a:r>
                      <a:r>
                        <a:rPr lang="en-US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techniques</a:t>
                      </a:r>
                    </a:p>
                    <a:p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Obtained</a:t>
                      </a:r>
                      <a:r>
                        <a:rPr lang="en-US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  <a:p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96081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STROKE RISK PREDICTION THROUGH NONLINEAR SUPPORT VECTOR CLASSIFICATIONS MODELS 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Sabibullah</a:t>
                      </a:r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Mohammaed</a:t>
                      </a:r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Hanifa</a:t>
                      </a:r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and </a:t>
                      </a:r>
                      <a:r>
                        <a:rPr lang="en-US" sz="15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Kasmir</a:t>
                      </a:r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Raja S.V 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 data with 8 attributes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Confusion matrix (RBF and polynomial)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98%, 92%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960815">
                <a:tc>
                  <a:txBody>
                    <a:bodyPr/>
                    <a:lstStyle/>
                    <a:p>
                      <a:r>
                        <a:rPr lang="en-GB" sz="1400" b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PREDICTION OF STROKE USING DATA MINING CLASSIFICATION OF STROKE </a:t>
                      </a:r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Ohoud</a:t>
                      </a:r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Almadami</a:t>
                      </a:r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and </a:t>
                      </a:r>
                      <a:r>
                        <a:rPr lang="en-US" sz="15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Riyad</a:t>
                      </a:r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Alshammari</a:t>
                      </a:r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969 data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C4.5, </a:t>
                      </a:r>
                      <a:r>
                        <a:rPr lang="en-US" sz="15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Jrip</a:t>
                      </a:r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and multilayers perceptron 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92.60%,</a:t>
                      </a:r>
                      <a:r>
                        <a:rPr lang="en-US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95.25%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139152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ASSESSMENT OF STROKE RISK BASED ON MORPHOLOGICAL ULTRASOUND IMAGE ANALYSIS WITH CONFORMAL PREDICTION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Antonis</a:t>
                      </a:r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Lambrou</a:t>
                      </a:r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Harris Papadopoulos 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 features </a:t>
                      </a:r>
                      <a:endParaRPr lang="en-US" sz="150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n-NO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ANN, NB, SVM, and K-NN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98%</a:t>
                      </a:r>
                      <a:endParaRPr lang="en-US" sz="150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74546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MODEL FOR PREDICTING ISCHEMIC STROKE USING DATA MINING ALGORITHMS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50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Balar</a:t>
                      </a:r>
                      <a:r>
                        <a:rPr lang="en-GB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Khalid and </a:t>
                      </a:r>
                      <a:r>
                        <a:rPr lang="en-GB" sz="150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Naji</a:t>
                      </a:r>
                      <a:r>
                        <a:rPr lang="en-GB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Abdelwahab</a:t>
                      </a:r>
                      <a:r>
                        <a:rPr lang="en-GB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265  data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C4.5 DT algorithm and Logistic regression 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77.58% </a:t>
                      </a:r>
                      <a:r>
                        <a:rPr lang="en-US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sz="150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83.03% </a:t>
                      </a:r>
                      <a:endParaRPr lang="en-US" sz="150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0918424" y="137160"/>
            <a:ext cx="870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656799"/>
      </p:ext>
    </p:extLst>
  </p:cSld>
  <p:clrMapOvr>
    <a:masterClrMapping/>
  </p:clrMapOvr>
  <p:transition spd="slow" advClick="0" advTm="1235">
    <p:pull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60120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 &amp; Contribution </a:t>
            </a:r>
            <a:endParaRPr lang="en-US" sz="60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900" y="960120"/>
            <a:ext cx="10515600" cy="5669279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prepare an Appropriate dataset of Risk Factors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use the most popular risk prediction data mining algorithm for the dataset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obtain the best algorithm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design an end-user tool (website)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 people with the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*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checking feature developed with the best algorithm.</a:t>
            </a:r>
          </a:p>
        </p:txBody>
      </p:sp>
      <p:sp>
        <p:nvSpPr>
          <p:cNvPr id="4" name="Rectangle 3"/>
          <p:cNvSpPr/>
          <p:nvPr/>
        </p:nvSpPr>
        <p:spPr>
          <a:xfrm>
            <a:off x="11239500" y="110729"/>
            <a:ext cx="870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541388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760" y="51317"/>
            <a:ext cx="10515600" cy="931664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details table </a:t>
            </a:r>
            <a:endParaRPr lang="en-US" sz="6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353175" y="838201"/>
            <a:ext cx="5585460" cy="5571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5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 of attribute</a:t>
            </a:r>
            <a:r>
              <a:rPr lang="en-US" sz="25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5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49605" y="2366010"/>
            <a:ext cx="5566410" cy="4528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739572"/>
              </p:ext>
            </p:extLst>
          </p:nvPr>
        </p:nvGraphicFramePr>
        <p:xfrm>
          <a:off x="746760" y="2808470"/>
          <a:ext cx="4777740" cy="9784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92580"/>
                <a:gridCol w="1592580"/>
                <a:gridCol w="1592580"/>
              </a:tblGrid>
              <a:tr h="410337">
                <a:tc>
                  <a:txBody>
                    <a:bodyPr/>
                    <a:lstStyle/>
                    <a:p>
                      <a:pPr algn="l"/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500" dirty="0">
                          <a:effectLst/>
                        </a:rPr>
                        <a:t>Number of Attributes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500">
                          <a:effectLst/>
                        </a:rPr>
                        <a:t>Number of Instances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232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500">
                          <a:effectLst/>
                        </a:rPr>
                        <a:t>Report based dataset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500" dirty="0">
                          <a:effectLst/>
                        </a:rPr>
                        <a:t>15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500" dirty="0">
                          <a:effectLst/>
                        </a:rPr>
                        <a:t>435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2" name="Content Placeholder 2"/>
          <p:cNvSpPr txBox="1">
            <a:spLocks/>
          </p:cNvSpPr>
          <p:nvPr/>
        </p:nvSpPr>
        <p:spPr>
          <a:xfrm>
            <a:off x="746760" y="2011680"/>
            <a:ext cx="5354955" cy="2256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5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 </a:t>
            </a:r>
            <a:r>
              <a:rPr lang="en-GB" sz="25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training dataset</a:t>
            </a:r>
            <a:endParaRPr lang="en-US" sz="25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312852"/>
              </p:ext>
            </p:extLst>
          </p:nvPr>
        </p:nvGraphicFramePr>
        <p:xfrm>
          <a:off x="6353175" y="1577683"/>
          <a:ext cx="5429250" cy="51542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98395"/>
                <a:gridCol w="3030855"/>
              </a:tblGrid>
              <a:tr h="31513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Attributes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5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Values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184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Age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1.25-34, 2.35-44, 3.45-54,4.55-65,5.65&lt;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1513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Gender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Male 2. Female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8839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Systolic BP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1.120&gt;, 2.120-139, 3. 140-160, 4.160&lt;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1513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5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Diastolic BP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1.80</a:t>
                      </a:r>
                      <a:r>
                        <a:rPr lang="en-GB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&gt;, 2.80-95, 3.95&lt;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1513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5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Diabetes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No, 2. Yes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241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Ischemic Heart Disease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No, 2. Yes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0613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5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Family History of stroke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No, 2. Yes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1513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5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Alcoholism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No, 2. Yes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241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5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Less Physically Active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No, 2. Yes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989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5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Smoking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No, 2. Yes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881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Stress and depression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No, 2. Yes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7461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5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Saturated Fat↑ ()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No, 2. Yes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1513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5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Fibre↓ ()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No, 2. Yes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9362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5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Chronic Kidney Disease (CKD)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No, 2. Yes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4681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 Attribute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Stroke, 2. Non-stroke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1262360" y="74306"/>
            <a:ext cx="870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957282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500" y="225426"/>
            <a:ext cx="10515600" cy="1138276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Questionnaire form of Risk Prediction of Stroke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059959" y="225426"/>
            <a:ext cx="870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942" y="1198448"/>
            <a:ext cx="5841097" cy="5119592"/>
          </a:xfrm>
        </p:spPr>
      </p:pic>
      <p:sp>
        <p:nvSpPr>
          <p:cNvPr id="7" name="Rectangle 6"/>
          <p:cNvSpPr/>
          <p:nvPr/>
        </p:nvSpPr>
        <p:spPr>
          <a:xfrm>
            <a:off x="4763067" y="6318040"/>
            <a:ext cx="2640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Fig. </a:t>
            </a:r>
            <a:r>
              <a:rPr lang="en-GB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1. </a:t>
            </a: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Questionnaire </a:t>
            </a:r>
            <a:r>
              <a:rPr lang="en-GB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984033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008" y="180459"/>
            <a:ext cx="10515600" cy="1186179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 Chart of Methodology </a:t>
            </a:r>
            <a:endParaRPr lang="en-US" sz="6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31970" y="6293118"/>
            <a:ext cx="3640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Fig. 2</a:t>
            </a:r>
            <a:r>
              <a:rPr lang="en-GB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Flow chart of Methodology 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11045424" y="180459"/>
            <a:ext cx="870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355075"/>
            <a:ext cx="7635239" cy="4821888"/>
          </a:xfrm>
        </p:spPr>
      </p:pic>
    </p:spTree>
    <p:extLst>
      <p:ext uri="{BB962C8B-B14F-4D97-AF65-F5344CB8AC3E}">
        <p14:creationId xmlns:p14="http://schemas.microsoft.com/office/powerpoint/2010/main" val="2951874801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3675"/>
            <a:ext cx="10515600" cy="80073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endParaRPr lang="en-US" sz="60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00698" y="6300907"/>
            <a:ext cx="3788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Fig. 3</a:t>
            </a:r>
            <a:r>
              <a:rPr lang="en-GB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GB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Proposed System architecture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0918424" y="193675"/>
            <a:ext cx="8707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Page: 8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779" y="1101687"/>
            <a:ext cx="6455884" cy="5075276"/>
          </a:xfrm>
        </p:spPr>
      </p:pic>
    </p:spTree>
    <p:extLst>
      <p:ext uri="{BB962C8B-B14F-4D97-AF65-F5344CB8AC3E}">
        <p14:creationId xmlns:p14="http://schemas.microsoft.com/office/powerpoint/2010/main" val="1389033058"/>
      </p:ext>
    </p:extLst>
  </p:cSld>
  <p:clrMapOvr>
    <a:masterClrMapping/>
  </p:clrMapOvr>
  <p:transition spd="slow" advClick="0">
    <p:pull dir="d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1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.4|0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2857</TotalTime>
  <Words>880</Words>
  <Application>Microsoft Office PowerPoint</Application>
  <PresentationFormat>Widescreen</PresentationFormat>
  <Paragraphs>294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Helvetica Neue</vt:lpstr>
      <vt:lpstr>Tahoma</vt:lpstr>
      <vt:lpstr>Times New Roman</vt:lpstr>
      <vt:lpstr>Wingdings</vt:lpstr>
      <vt:lpstr>Office Theme</vt:lpstr>
      <vt:lpstr>PowerPoint Presentation</vt:lpstr>
      <vt:lpstr>Paper Content </vt:lpstr>
      <vt:lpstr>Introduction</vt:lpstr>
      <vt:lpstr>Related work</vt:lpstr>
      <vt:lpstr>Objectives &amp; Contribution </vt:lpstr>
      <vt:lpstr>Dataset details table </vt:lpstr>
      <vt:lpstr>Questionnaire form of Risk Prediction of Stroke</vt:lpstr>
      <vt:lpstr>Flow Chart of Methodology </vt:lpstr>
      <vt:lpstr>System Architecture</vt:lpstr>
      <vt:lpstr>Result</vt:lpstr>
      <vt:lpstr>Code implement Using Python </vt:lpstr>
      <vt:lpstr>Code implement Using Python </vt:lpstr>
      <vt:lpstr>Decision Tree </vt:lpstr>
      <vt:lpstr>Manual Analysis of the Dataset using 10 samples</vt:lpstr>
      <vt:lpstr>Manual Analysis of the Dataset using 10 samples</vt:lpstr>
      <vt:lpstr>Manual Analysis of the Dataset using 10 samples</vt:lpstr>
      <vt:lpstr>Manual Analysis of the Dataset using 10 samples</vt:lpstr>
      <vt:lpstr>Manual Analysis of the Dataset using 10 samples</vt:lpstr>
      <vt:lpstr>Used Equations for Decision Tree</vt:lpstr>
      <vt:lpstr>Used Equations for Decision Tree</vt:lpstr>
      <vt:lpstr>Used Equations for Decision Tree</vt:lpstr>
      <vt:lpstr>Proposed Tool</vt:lpstr>
      <vt:lpstr>Logical Conditions</vt:lpstr>
      <vt:lpstr>Demo of predicted result Stroke </vt:lpstr>
      <vt:lpstr>Demo of predicted result Stroke </vt:lpstr>
      <vt:lpstr>Demo of predicted result  Non-stroke </vt:lpstr>
      <vt:lpstr>Challenges</vt:lpstr>
      <vt:lpstr>Limitation </vt:lpstr>
      <vt:lpstr>Conclusion &amp; Future Scope</vt:lpstr>
      <vt:lpstr>References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Paper Content</dc:title>
  <dc:creator>Masum Jubayel</dc:creator>
  <cp:lastModifiedBy>Masum Jubayel</cp:lastModifiedBy>
  <cp:revision>181</cp:revision>
  <dcterms:created xsi:type="dcterms:W3CDTF">2019-03-24T06:53:51Z</dcterms:created>
  <dcterms:modified xsi:type="dcterms:W3CDTF">2019-04-30T05:18:04Z</dcterms:modified>
</cp:coreProperties>
</file>